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handoutMasterIdLst>
    <p:handoutMasterId r:id="rId8"/>
  </p:handoutMasterIdLst>
  <p:sldIdLst>
    <p:sldId id="256" r:id="rId2"/>
    <p:sldId id="257" r:id="rId3"/>
    <p:sldId id="258" r:id="rId4"/>
    <p:sldId id="261" r:id="rId5"/>
    <p:sldId id="259" r:id="rId6"/>
    <p:sldId id="260" r:id="rId7"/>
  </p:sldIdLst>
  <p:sldSz cx="9144000" cy="6858000" type="screen4x3"/>
  <p:notesSz cx="6864350" cy="97504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2574" autoAdjust="0"/>
    <p:restoredTop sz="90929"/>
  </p:normalViewPr>
  <p:slideViewPr>
    <p:cSldViewPr>
      <p:cViewPr varScale="1">
        <p:scale>
          <a:sx n="100" d="100"/>
          <a:sy n="100" d="100"/>
        </p:scale>
        <p:origin x="-122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quarter" idx="1"/>
          </p:nvPr>
        </p:nvSpPr>
        <p:spPr>
          <a:xfrm>
            <a:off x="3888210" y="0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/>
          <a:lstStyle>
            <a:lvl1pPr algn="r">
              <a:defRPr sz="1200"/>
            </a:lvl1pPr>
          </a:lstStyle>
          <a:p>
            <a:fld id="{2889EE66-3EFA-4FDC-BD3F-ED90978D84D7}" type="datetimeFigureOut">
              <a:rPr lang="sl-SI" smtClean="0"/>
              <a:pPr/>
              <a:t>28.9.2011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2"/>
          </p:nvPr>
        </p:nvSpPr>
        <p:spPr>
          <a:xfrm>
            <a:off x="0" y="9261212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3"/>
          </p:nvPr>
        </p:nvSpPr>
        <p:spPr>
          <a:xfrm>
            <a:off x="3888210" y="9261212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 anchor="b"/>
          <a:lstStyle>
            <a:lvl1pPr algn="r">
              <a:defRPr sz="1200"/>
            </a:lvl1pPr>
          </a:lstStyle>
          <a:p>
            <a:fld id="{E3262D08-940C-4122-823B-63303C5ACE87}" type="slidenum">
              <a:rPr lang="sl-SI" smtClean="0"/>
              <a:pPr/>
              <a:t>‹#›</a:t>
            </a:fld>
            <a:endParaRPr 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sl-SI" smtClean="0"/>
              <a:t>Kliknite, če želite urediti slog podnaslova matrice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1CF1C7-DE0F-4AB6-8D18-A6872B821F4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824E44-0D93-430F-B682-D83E7F9446F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44C21B-36EB-4F28-934C-291AA67CD0B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886F34-2678-4ECF-AB82-C7CA4C79E83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AFBB3B-1036-4995-ABE7-B5EB737F00B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79434E-B807-4DBC-A362-CE64135AF8B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7" name="Ograda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Ograda no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Ograda številke diapoz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3BD6D4-3D46-4604-A46B-BDAF1525D0E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70B0EF-1751-43A6-AE5C-F09FC826F9F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E32DE9-9235-4015-B0E3-AAF49B99F68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73FC1C-2836-488C-9A0D-9C88B2877DA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l-SI" smtClean="0"/>
              <a:t>Kliknite ikono, če želite dodati sliko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0B1C24-F5EA-4734-B514-CE000FB5BF5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Kliknite, če želite urediti slog naslova matrice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A798ABBB-6F2E-4D23-9581-65EA2B22B6E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ysBaskerville BT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ysBaskerville BT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ysBaskerville BT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ysBaskerville BT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ysBaskerville BT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ysBaskerville BT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ysBaskerville BT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ysBaskerville BT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55576" y="609600"/>
            <a:ext cx="7702624" cy="4115544"/>
          </a:xfrm>
        </p:spPr>
        <p:txBody>
          <a:bodyPr/>
          <a:lstStyle/>
          <a:p>
            <a:r>
              <a:rPr lang="sl-SI" dirty="0" smtClean="0"/>
              <a:t/>
            </a:r>
            <a:br>
              <a:rPr lang="sl-SI" dirty="0" smtClean="0"/>
            </a:br>
            <a:r>
              <a:rPr lang="sl-SI" dirty="0" smtClean="0"/>
              <a:t>FINANCIRANJE delovnih mest v šolskem letu 2011/2012</a:t>
            </a:r>
            <a:br>
              <a:rPr lang="sl-SI" dirty="0" smtClean="0"/>
            </a:br>
            <a:r>
              <a:rPr lang="sl-SI" dirty="0" smtClean="0"/>
              <a:t/>
            </a:r>
            <a:br>
              <a:rPr lang="sl-SI" dirty="0" smtClean="0"/>
            </a:br>
            <a:r>
              <a:rPr lang="sl-SI" b="1" dirty="0" smtClean="0"/>
              <a:t>- iz lastnih sredstev</a:t>
            </a:r>
            <a:br>
              <a:rPr lang="sl-SI" b="1" dirty="0" smtClean="0"/>
            </a:br>
            <a:endParaRPr lang="sl-SI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grada vsebine 2"/>
          <p:cNvSpPr>
            <a:spLocks noGrp="1"/>
          </p:cNvSpPr>
          <p:nvPr>
            <p:ph idx="4294967295"/>
          </p:nvPr>
        </p:nvSpPr>
        <p:spPr>
          <a:xfrm>
            <a:off x="899592" y="692696"/>
            <a:ext cx="6947421" cy="5403304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sl-SI" b="1" u="sng" dirty="0" smtClean="0"/>
              <a:t>Vodja šolske prehrane: </a:t>
            </a:r>
          </a:p>
          <a:p>
            <a:pPr>
              <a:buNone/>
            </a:pPr>
            <a:r>
              <a:rPr lang="sl-SI" dirty="0"/>
              <a:t>	</a:t>
            </a:r>
            <a:r>
              <a:rPr lang="sl-SI" sz="2400" u="sng" dirty="0" smtClean="0">
                <a:solidFill>
                  <a:srgbClr val="FF0000"/>
                </a:solidFill>
              </a:rPr>
              <a:t>0,30 deleža delovnega mesta: </a:t>
            </a:r>
          </a:p>
          <a:p>
            <a:pPr>
              <a:buFont typeface="Wingdings" pitchFamily="2" charset="2"/>
              <a:buChar char="§"/>
            </a:pPr>
            <a:r>
              <a:rPr lang="sl-SI" sz="2400" dirty="0" smtClean="0"/>
              <a:t>0,21 deleža MŠ,S,M,K,Z,A (+0,19 MŠŠ)</a:t>
            </a:r>
          </a:p>
          <a:p>
            <a:pPr>
              <a:buFont typeface="Wingdings" pitchFamily="2" charset="2"/>
              <a:buChar char="§"/>
            </a:pPr>
            <a:r>
              <a:rPr lang="sl-SI" sz="2400" dirty="0" smtClean="0"/>
              <a:t>0,09 deleža VG (+0,05 MŠŠ)</a:t>
            </a:r>
          </a:p>
          <a:p>
            <a:pPr>
              <a:buNone/>
            </a:pPr>
            <a:endParaRPr lang="sl-SI" sz="2400" dirty="0"/>
          </a:p>
          <a:p>
            <a:pPr>
              <a:buFont typeface="Wingdings" pitchFamily="2" charset="2"/>
              <a:buChar char="§"/>
            </a:pPr>
            <a:r>
              <a:rPr lang="sl-SI" b="1" u="sng" dirty="0" smtClean="0"/>
              <a:t>Čistilka:</a:t>
            </a:r>
          </a:p>
          <a:p>
            <a:pPr>
              <a:buNone/>
            </a:pPr>
            <a:r>
              <a:rPr lang="sl-SI" sz="2400" dirty="0"/>
              <a:t>	</a:t>
            </a:r>
            <a:r>
              <a:rPr lang="sl-SI" sz="2400" dirty="0" smtClean="0"/>
              <a:t>MATIČNA ŠOLA: </a:t>
            </a:r>
          </a:p>
          <a:p>
            <a:pPr>
              <a:buNone/>
            </a:pPr>
            <a:r>
              <a:rPr lang="sl-SI" sz="2400" dirty="0"/>
              <a:t>	</a:t>
            </a:r>
            <a:r>
              <a:rPr lang="sl-SI" sz="2400" u="sng" dirty="0" smtClean="0">
                <a:solidFill>
                  <a:srgbClr val="FF0000"/>
                </a:solidFill>
              </a:rPr>
              <a:t>0,03 deleža delovnega mesta </a:t>
            </a:r>
            <a:r>
              <a:rPr lang="sl-SI" sz="2400" dirty="0" smtClean="0"/>
              <a:t>(0,47  MŠŠ)</a:t>
            </a:r>
          </a:p>
          <a:p>
            <a:pPr>
              <a:buNone/>
            </a:pPr>
            <a:endParaRPr lang="sl-SI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grada vsebine 2"/>
          <p:cNvSpPr>
            <a:spLocks noGrp="1"/>
          </p:cNvSpPr>
          <p:nvPr>
            <p:ph idx="4294967295"/>
          </p:nvPr>
        </p:nvSpPr>
        <p:spPr>
          <a:xfrm>
            <a:off x="971600" y="620688"/>
            <a:ext cx="6800800" cy="5475312"/>
          </a:xfrm>
        </p:spPr>
        <p:txBody>
          <a:bodyPr/>
          <a:lstStyle/>
          <a:p>
            <a:r>
              <a:rPr lang="sl-SI" b="1" u="sng" dirty="0" smtClean="0"/>
              <a:t>Kuharice:</a:t>
            </a:r>
          </a:p>
          <a:p>
            <a:endParaRPr lang="sl-SI" sz="2000" b="1" u="sng" dirty="0" smtClean="0"/>
          </a:p>
          <a:p>
            <a:pPr>
              <a:buFontTx/>
              <a:buChar char="-"/>
            </a:pPr>
            <a:r>
              <a:rPr lang="sl-SI" sz="2800" b="1" dirty="0" smtClean="0"/>
              <a:t>MATIČNA ŠOLA</a:t>
            </a:r>
          </a:p>
          <a:p>
            <a:pPr>
              <a:buNone/>
            </a:pPr>
            <a:r>
              <a:rPr lang="sl-SI" dirty="0"/>
              <a:t>	</a:t>
            </a:r>
            <a:r>
              <a:rPr lang="sl-SI" sz="2400" u="sng" dirty="0" smtClean="0">
                <a:solidFill>
                  <a:srgbClr val="FF0000"/>
                </a:solidFill>
              </a:rPr>
              <a:t>2,11 deleža delovnega mesta </a:t>
            </a:r>
            <a:r>
              <a:rPr lang="sl-SI" sz="2400" dirty="0" smtClean="0"/>
              <a:t>(+ 1,39 MŠŠ, + 1,50 Občina) = skupaj 5 oseb</a:t>
            </a:r>
          </a:p>
          <a:p>
            <a:pPr>
              <a:buNone/>
            </a:pPr>
            <a:endParaRPr lang="sl-SI" sz="2400" dirty="0"/>
          </a:p>
          <a:p>
            <a:pPr>
              <a:buFontTx/>
              <a:buChar char="-"/>
            </a:pPr>
            <a:r>
              <a:rPr lang="sl-SI" sz="2800" b="1" dirty="0" smtClean="0"/>
              <a:t>VIŠNJA GORA</a:t>
            </a:r>
          </a:p>
          <a:p>
            <a:pPr>
              <a:buFontTx/>
              <a:buChar char="-"/>
            </a:pPr>
            <a:r>
              <a:rPr lang="sl-SI" sz="2400" u="sng" dirty="0" smtClean="0">
                <a:solidFill>
                  <a:srgbClr val="FF0000"/>
                </a:solidFill>
              </a:rPr>
              <a:t>1,16 deleža delovnega mesta </a:t>
            </a:r>
            <a:r>
              <a:rPr lang="sl-SI" sz="2400" dirty="0" smtClean="0"/>
              <a:t>(0,84 MŠŠ) = skupaj 2 osebi</a:t>
            </a:r>
          </a:p>
          <a:p>
            <a:pPr>
              <a:buNone/>
            </a:pPr>
            <a:endParaRPr lang="sl-SI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grada vsebine 2"/>
          <p:cNvSpPr>
            <a:spLocks noGrp="1"/>
          </p:cNvSpPr>
          <p:nvPr>
            <p:ph idx="4294967295"/>
          </p:nvPr>
        </p:nvSpPr>
        <p:spPr>
          <a:xfrm>
            <a:off x="971600" y="620688"/>
            <a:ext cx="6800800" cy="5475312"/>
          </a:xfrm>
        </p:spPr>
        <p:txBody>
          <a:bodyPr/>
          <a:lstStyle/>
          <a:p>
            <a:r>
              <a:rPr lang="sl-SI" b="1" u="sng" dirty="0" smtClean="0"/>
              <a:t>Kuharice:</a:t>
            </a:r>
          </a:p>
          <a:p>
            <a:endParaRPr lang="sl-SI" sz="2000" b="1" u="sng" dirty="0" smtClean="0"/>
          </a:p>
          <a:p>
            <a:pPr>
              <a:buNone/>
            </a:pPr>
            <a:r>
              <a:rPr lang="sl-SI" dirty="0"/>
              <a:t>	</a:t>
            </a:r>
            <a:endParaRPr lang="sl-SI" sz="2400" dirty="0"/>
          </a:p>
          <a:p>
            <a:pPr>
              <a:buFontTx/>
              <a:buChar char="-"/>
            </a:pPr>
            <a:r>
              <a:rPr lang="sl-SI" sz="2800" b="1" dirty="0" smtClean="0"/>
              <a:t>KRKA</a:t>
            </a:r>
          </a:p>
          <a:p>
            <a:pPr>
              <a:buFontTx/>
              <a:buChar char="-"/>
            </a:pPr>
            <a:r>
              <a:rPr lang="sl-SI" sz="2400" u="sng" dirty="0" smtClean="0">
                <a:solidFill>
                  <a:srgbClr val="FF0000"/>
                </a:solidFill>
              </a:rPr>
              <a:t>0,65 deleža delovnega mesta </a:t>
            </a:r>
            <a:r>
              <a:rPr lang="sl-SI" sz="2400" dirty="0" smtClean="0"/>
              <a:t>(+ 0,12 MŠŠ) = skupaj 0,77 deleža delovnega mesta</a:t>
            </a:r>
          </a:p>
          <a:p>
            <a:pPr>
              <a:buNone/>
            </a:pPr>
            <a:r>
              <a:rPr lang="sl-SI" sz="2400" dirty="0" smtClean="0"/>
              <a:t>			+ </a:t>
            </a:r>
            <a:r>
              <a:rPr lang="sl-SI" sz="2400" dirty="0" smtClean="0"/>
              <a:t>1,73 VRTEC</a:t>
            </a:r>
            <a:endParaRPr lang="sl-SI" sz="2400" dirty="0" smtClean="0"/>
          </a:p>
          <a:p>
            <a:pPr>
              <a:buNone/>
            </a:pPr>
            <a:endParaRPr lang="sl-SI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grada vsebine 2"/>
          <p:cNvSpPr>
            <a:spLocks noGrp="1"/>
          </p:cNvSpPr>
          <p:nvPr>
            <p:ph idx="4294967295"/>
          </p:nvPr>
        </p:nvSpPr>
        <p:spPr>
          <a:xfrm>
            <a:off x="1115616" y="1124744"/>
            <a:ext cx="6656784" cy="4971256"/>
          </a:xfrm>
        </p:spPr>
        <p:txBody>
          <a:bodyPr/>
          <a:lstStyle/>
          <a:p>
            <a:r>
              <a:rPr lang="sl-SI" b="1" u="sng" dirty="0" smtClean="0"/>
              <a:t>Tehnično – vzdrževalna dela:</a:t>
            </a:r>
          </a:p>
          <a:p>
            <a:pPr>
              <a:buNone/>
            </a:pPr>
            <a:r>
              <a:rPr lang="sl-SI" dirty="0" smtClean="0"/>
              <a:t>	Delavec zaposlen na podlagi razpisa Javnih </a:t>
            </a:r>
            <a:r>
              <a:rPr lang="sl-SI" dirty="0" smtClean="0"/>
              <a:t>del </a:t>
            </a:r>
            <a:r>
              <a:rPr lang="sl-SI" dirty="0" smtClean="0"/>
              <a:t>(plača-Občina in Zavod </a:t>
            </a:r>
            <a:r>
              <a:rPr lang="sl-SI" dirty="0" smtClean="0"/>
              <a:t>za zaposlovanje)</a:t>
            </a:r>
            <a:endParaRPr lang="sl-SI" dirty="0" smtClean="0"/>
          </a:p>
          <a:p>
            <a:endParaRPr lang="sl-SI" dirty="0" smtClean="0"/>
          </a:p>
          <a:p>
            <a:pPr>
              <a:buNone/>
            </a:pPr>
            <a:r>
              <a:rPr lang="sl-SI" dirty="0" smtClean="0"/>
              <a:t>	</a:t>
            </a:r>
            <a:r>
              <a:rPr lang="sl-SI" u="sng" dirty="0" smtClean="0">
                <a:solidFill>
                  <a:srgbClr val="FF0000"/>
                </a:solidFill>
              </a:rPr>
              <a:t>REGRES </a:t>
            </a:r>
            <a:r>
              <a:rPr lang="sl-SI" dirty="0" smtClean="0"/>
              <a:t>(šola)</a:t>
            </a:r>
            <a:endParaRPr lang="sl-SI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grada vsebine 2"/>
          <p:cNvSpPr>
            <a:spLocks noGrp="1"/>
          </p:cNvSpPr>
          <p:nvPr>
            <p:ph idx="4294967295"/>
          </p:nvPr>
        </p:nvSpPr>
        <p:spPr>
          <a:xfrm>
            <a:off x="1475656" y="1340768"/>
            <a:ext cx="6768752" cy="4755232"/>
          </a:xfrm>
        </p:spPr>
        <p:txBody>
          <a:bodyPr/>
          <a:lstStyle/>
          <a:p>
            <a:r>
              <a:rPr lang="sl-SI" dirty="0" smtClean="0"/>
              <a:t>Iz lastnih sredstev se skupaj financira:</a:t>
            </a:r>
            <a:endParaRPr lang="sl-SI" dirty="0" smtClean="0">
              <a:solidFill>
                <a:srgbClr val="FF0000"/>
              </a:solidFill>
            </a:endParaRPr>
          </a:p>
          <a:p>
            <a:r>
              <a:rPr lang="sl-SI" dirty="0" smtClean="0">
                <a:solidFill>
                  <a:srgbClr val="FF0000"/>
                </a:solidFill>
              </a:rPr>
              <a:t> </a:t>
            </a:r>
            <a:r>
              <a:rPr lang="sl-SI" u="sng" dirty="0" smtClean="0">
                <a:solidFill>
                  <a:srgbClr val="FF0000"/>
                </a:solidFill>
              </a:rPr>
              <a:t>4,25 deleža delovnega mesta </a:t>
            </a:r>
          </a:p>
          <a:p>
            <a:endParaRPr lang="sl-SI" u="sng" dirty="0" smtClean="0">
              <a:solidFill>
                <a:srgbClr val="FF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sl-SI" u="sng" dirty="0" smtClean="0">
                <a:solidFill>
                  <a:srgbClr val="FF0000"/>
                </a:solidFill>
              </a:rPr>
              <a:t>REGRES za delavca zaposlenega preko javnih del</a:t>
            </a:r>
            <a:r>
              <a:rPr lang="sl-SI" dirty="0" smtClean="0">
                <a:solidFill>
                  <a:srgbClr val="FF0000"/>
                </a:solidFill>
              </a:rPr>
              <a:t> </a:t>
            </a:r>
            <a:endParaRPr lang="sl-SI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 New Beginning-S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FrysBaskerville BT"/>
        <a:ea typeface=""/>
        <a:cs typeface=""/>
      </a:majorFont>
      <a:minorFont>
        <a:latin typeface="FrysBaskerville BT"/>
        <a:ea typeface=""/>
        <a:cs typeface="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 New Beginning-S</Template>
  <TotalTime>38</TotalTime>
  <Words>34</Words>
  <Application>Microsoft Office PowerPoint</Application>
  <PresentationFormat>Diaprojekcija na zaslonu (4:3)</PresentationFormat>
  <Paragraphs>30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diapozitivov</vt:lpstr>
      </vt:variant>
      <vt:variant>
        <vt:i4>6</vt:i4>
      </vt:variant>
    </vt:vector>
  </HeadingPairs>
  <TitlesOfParts>
    <vt:vector size="7" baseType="lpstr">
      <vt:lpstr>A New Beginning-S</vt:lpstr>
      <vt:lpstr> FINANCIRANJE delovnih mest v šolskem letu 2011/2012  - iz lastnih sredstev </vt:lpstr>
      <vt:lpstr>Diapozitiv 2</vt:lpstr>
      <vt:lpstr>Diapozitiv 3</vt:lpstr>
      <vt:lpstr>Diapozitiv 4</vt:lpstr>
      <vt:lpstr>Diapozitiv 5</vt:lpstr>
      <vt:lpstr>Diapozitiv 6</vt:lpstr>
    </vt:vector>
  </TitlesOfParts>
  <Manager/>
  <Company>bb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FINANCIRANJE delovnih mest v šolskem letu 2010/2011  - iz lastnih sredstev</dc:title>
  <dc:subject/>
  <dc:creator>Melita</dc:creator>
  <cp:keywords>exciting online presentation communicate impactful exchange information broadcast collaborate on-screen projector white</cp:keywords>
  <dc:description>Use this template to create beautiful presentations using Nature's themes.</dc:description>
  <cp:lastModifiedBy>SOLA</cp:lastModifiedBy>
  <cp:revision>9</cp:revision>
  <dcterms:created xsi:type="dcterms:W3CDTF">2010-09-30T14:51:59Z</dcterms:created>
  <dcterms:modified xsi:type="dcterms:W3CDTF">2011-09-28T11:35:27Z</dcterms:modified>
  <cp:category>Nature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">
    <vt:lpwstr>A New Beginning</vt:lpwstr>
  </property>
  <property fmtid="{D5CDD505-2E9C-101B-9397-08002B2CF9AE}" pid="3" name="Style">
    <vt:lpwstr>S</vt:lpwstr>
  </property>
  <property fmtid="{D5CDD505-2E9C-101B-9397-08002B2CF9AE}" pid="4" name="Folder">
    <vt:lpwstr>Nature</vt:lpwstr>
  </property>
  <property fmtid="{D5CDD505-2E9C-101B-9397-08002B2CF9AE}" pid="5" name="Attribution">
    <vt:lpwstr>Copyright © 2003 KMT Software, Inc.</vt:lpwstr>
  </property>
</Properties>
</file>